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3449" r:id="rId4"/>
    <p:sldId id="3450" r:id="rId5"/>
    <p:sldId id="3452" r:id="rId6"/>
    <p:sldId id="3451" r:id="rId7"/>
    <p:sldId id="260" r:id="rId8"/>
    <p:sldId id="345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italic r:id="rId16"/>
    </p:embeddedFont>
    <p:embeddedFont>
      <p:font typeface="Poppins SemiBold" panose="020B060402020202020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INFORMES%20ATENCION%20AL%20USUARIO%20ITP%20VIGENCIA%202023\4.%20INFORME%20PQRSD%20ITP%20ABRIL%202022\PORCENTAJE%20INFORME%20PQRSD%20%20ABRIL%202023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CANALES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ABRIL'!$F$10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ABRIL'!$G$10:$H$10</c:f>
              <c:numCache>
                <c:formatCode>0%</c:formatCode>
                <c:ptCount val="2"/>
                <c:pt idx="0" formatCode="General">
                  <c:v>119</c:v>
                </c:pt>
                <c:pt idx="1">
                  <c:v>0.41901408450704225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5-46BD-9088-35A65902B8B4}"/>
            </c:ext>
          </c:extLst>
        </c:ser>
        <c:ser>
          <c:idx val="1"/>
          <c:order val="1"/>
          <c:tx>
            <c:strRef>
              <c:f>'total canales de comu ABRIL'!$F$11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ABRIL'!$G$11:$H$11</c:f>
              <c:numCache>
                <c:formatCode>0%</c:formatCode>
                <c:ptCount val="2"/>
                <c:pt idx="0" formatCode="General">
                  <c:v>131</c:v>
                </c:pt>
                <c:pt idx="1">
                  <c:v>0.46126760563380281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C5-46BD-9088-35A65902B8B4}"/>
            </c:ext>
          </c:extLst>
        </c:ser>
        <c:ser>
          <c:idx val="2"/>
          <c:order val="2"/>
          <c:tx>
            <c:strRef>
              <c:f>'total canales de comu ABRIL'!$F$12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ABRIL'!$G$12:$H$12</c:f>
              <c:numCache>
                <c:formatCode>0%</c:formatCode>
                <c:ptCount val="2"/>
                <c:pt idx="0" formatCode="General">
                  <c:v>34</c:v>
                </c:pt>
                <c:pt idx="1">
                  <c:v>0.11971830985915492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C5-46BD-9088-35A65902B8B4}"/>
            </c:ext>
          </c:extLst>
        </c:ser>
        <c:ser>
          <c:idx val="3"/>
          <c:order val="3"/>
          <c:tx>
            <c:strRef>
              <c:f>'total canales de comu ABRIL'!$F$13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ABRIL'!$G$13:$H$13</c:f>
              <c:numCache>
                <c:formatCode>0%</c:formatCode>
                <c:ptCount val="2"/>
                <c:pt idx="0" formatCode="General">
                  <c:v>284</c:v>
                </c:pt>
                <c:pt idx="1">
                  <c:v>0.99999999999999989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C5-46BD-9088-35A65902B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65</c:v>
                </c:pt>
                <c:pt idx="1">
                  <c:v>45</c:v>
                </c:pt>
                <c:pt idx="2">
                  <c:v>20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6-4708-93E3-2B868EEAC6F4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0.5</c:v>
                </c:pt>
                <c:pt idx="1">
                  <c:v>0.34615384615384615</c:v>
                </c:pt>
                <c:pt idx="2">
                  <c:v>0.15384615384615385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6-4708-93E3-2B868EEAC6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'canales de comun virtual ABRIL'!$G$9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ABRIL'!$G$10:$G$12</c:f>
              <c:numCache>
                <c:formatCode>General</c:formatCode>
                <c:ptCount val="3"/>
                <c:pt idx="0">
                  <c:v>131</c:v>
                </c:pt>
                <c:pt idx="1">
                  <c:v>1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47F0-9BD8-69F4CA64A51F}"/>
            </c:ext>
          </c:extLst>
        </c:ser>
        <c:ser>
          <c:idx val="1"/>
          <c:order val="1"/>
          <c:tx>
            <c:strRef>
              <c:f>'canales de comun virtual ABRIL'!$H$9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4-47F0-9BD8-69F4CA64A5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26560"/>
        <c:axId val="-217037984"/>
        <c:axId val="0"/>
      </c:bar3D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dirty="0"/>
              <a:t>PQRSD POR MODALIDAD DE PETICIÓN </a:t>
            </a:r>
          </a:p>
        </c:rich>
      </c:tx>
      <c:layout>
        <c:manualLayout>
          <c:xMode val="edge"/>
          <c:yMode val="edge"/>
          <c:x val="0.26360386487343967"/>
          <c:y val="3.2324757517538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de PQRSD ABRIL 2024'!$G$9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de PQRSD ABRIL 2024'!$F$10:$F$16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de PQRSD ABRIL 2024'!$G$10:$G$16</c:f>
              <c:numCache>
                <c:formatCode>0</c:formatCode>
                <c:ptCount val="7"/>
                <c:pt idx="0">
                  <c:v>32</c:v>
                </c:pt>
                <c:pt idx="1">
                  <c:v>63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9-4BE2-873E-CEDA5835892D}"/>
            </c:ext>
          </c:extLst>
        </c:ser>
        <c:ser>
          <c:idx val="1"/>
          <c:order val="1"/>
          <c:tx>
            <c:strRef>
              <c:f>'tipos de PQRSD ABRIL 2024'!$H$9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de PQRSD ABRIL 2024'!$F$10:$F$16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de PQRSD ABRIL 2024'!$H$10:$H$16</c:f>
              <c:numCache>
                <c:formatCode>0%</c:formatCode>
                <c:ptCount val="7"/>
                <c:pt idx="0">
                  <c:v>0.19393939393939394</c:v>
                </c:pt>
                <c:pt idx="1">
                  <c:v>0.38181818181818183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0.42424242424242425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9-4BE2-873E-CEDA583589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PQRSD ATENDIDAS POR DEPENDENCIA </a:t>
            </a:r>
            <a:r>
              <a:rPr lang="es-CO" dirty="0" smtClean="0"/>
              <a:t>ABRIL-2024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'Peticiones por dependencia'!$D$9</c:f>
              <c:strCache>
                <c:ptCount val="1"/>
                <c:pt idx="0">
                  <c:v>DEPENDENCIA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dependencia'!$D$10:$D$24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8-4254-AB43-A7FAC494A1B3}"/>
            </c:ext>
          </c:extLst>
        </c:ser>
        <c:ser>
          <c:idx val="1"/>
          <c:order val="1"/>
          <c:tx>
            <c:strRef>
              <c:f>'Peticiones por dependencia'!$E$9</c:f>
              <c:strCache>
                <c:ptCount val="1"/>
                <c:pt idx="0">
                  <c:v>RECIBIDAS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dependencia'!$E$10:$E$24</c:f>
              <c:numCache>
                <c:formatCode>General</c:formatCode>
                <c:ptCount val="15"/>
                <c:pt idx="0">
                  <c:v>72</c:v>
                </c:pt>
                <c:pt idx="1">
                  <c:v>22</c:v>
                </c:pt>
                <c:pt idx="2">
                  <c:v>18</c:v>
                </c:pt>
                <c:pt idx="3">
                  <c:v>25</c:v>
                </c:pt>
                <c:pt idx="4">
                  <c:v>22</c:v>
                </c:pt>
                <c:pt idx="5">
                  <c:v>35</c:v>
                </c:pt>
                <c:pt idx="6">
                  <c:v>16</c:v>
                </c:pt>
                <c:pt idx="7">
                  <c:v>3</c:v>
                </c:pt>
                <c:pt idx="8">
                  <c:v>17</c:v>
                </c:pt>
                <c:pt idx="9">
                  <c:v>2</c:v>
                </c:pt>
                <c:pt idx="10">
                  <c:v>3</c:v>
                </c:pt>
                <c:pt idx="11">
                  <c:v>26</c:v>
                </c:pt>
                <c:pt idx="12">
                  <c:v>5</c:v>
                </c:pt>
                <c:pt idx="13">
                  <c:v>19</c:v>
                </c:pt>
                <c:pt idx="1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8-4254-AB43-A7FAC494A1B3}"/>
            </c:ext>
          </c:extLst>
        </c:ser>
        <c:ser>
          <c:idx val="2"/>
          <c:order val="2"/>
          <c:tx>
            <c:strRef>
              <c:f>'Peticiones por dependencia'!$F$9</c:f>
              <c:strCache>
                <c:ptCount val="1"/>
                <c:pt idx="0">
                  <c:v>ATENDIDAS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dependencia'!$F$10:$F$24</c:f>
              <c:numCache>
                <c:formatCode>General</c:formatCode>
                <c:ptCount val="15"/>
                <c:pt idx="0">
                  <c:v>71</c:v>
                </c:pt>
                <c:pt idx="1">
                  <c:v>19</c:v>
                </c:pt>
                <c:pt idx="2">
                  <c:v>15</c:v>
                </c:pt>
                <c:pt idx="3">
                  <c:v>23</c:v>
                </c:pt>
                <c:pt idx="4">
                  <c:v>19</c:v>
                </c:pt>
                <c:pt idx="5">
                  <c:v>32</c:v>
                </c:pt>
                <c:pt idx="6">
                  <c:v>14</c:v>
                </c:pt>
                <c:pt idx="7">
                  <c:v>2</c:v>
                </c:pt>
                <c:pt idx="8">
                  <c:v>15</c:v>
                </c:pt>
                <c:pt idx="9">
                  <c:v>2</c:v>
                </c:pt>
                <c:pt idx="10">
                  <c:v>3</c:v>
                </c:pt>
                <c:pt idx="11">
                  <c:v>24</c:v>
                </c:pt>
                <c:pt idx="12">
                  <c:v>3</c:v>
                </c:pt>
                <c:pt idx="13">
                  <c:v>17</c:v>
                </c:pt>
                <c:pt idx="14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88-4254-AB43-A7FAC494A1B3}"/>
            </c:ext>
          </c:extLst>
        </c:ser>
        <c:ser>
          <c:idx val="3"/>
          <c:order val="3"/>
          <c:tx>
            <c:strRef>
              <c:f>'Peticiones por dependencia'!$G$9</c:f>
              <c:strCache>
                <c:ptCount val="1"/>
                <c:pt idx="0">
                  <c:v>SIN ATENDER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dependencia'!$G$10:$G$24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88-4254-AB43-A7FAC494A1B3}"/>
            </c:ext>
          </c:extLst>
        </c:ser>
        <c:ser>
          <c:idx val="4"/>
          <c:order val="4"/>
          <c:tx>
            <c:strRef>
              <c:f>'Peticiones por dependencia'!$H$9</c:f>
              <c:strCache>
                <c:ptCount val="1"/>
                <c:pt idx="0">
                  <c:v>PORCENTAJE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dependencia'!$H$10:$H$24</c:f>
              <c:numCache>
                <c:formatCode>0%</c:formatCode>
                <c:ptCount val="15"/>
                <c:pt idx="0">
                  <c:v>0.98611111111111116</c:v>
                </c:pt>
                <c:pt idx="1">
                  <c:v>0.86363636363636365</c:v>
                </c:pt>
                <c:pt idx="2">
                  <c:v>0.83333333333333337</c:v>
                </c:pt>
                <c:pt idx="3">
                  <c:v>0.92</c:v>
                </c:pt>
                <c:pt idx="4">
                  <c:v>0.86363636363636365</c:v>
                </c:pt>
                <c:pt idx="5">
                  <c:v>0.91428571428571426</c:v>
                </c:pt>
                <c:pt idx="6">
                  <c:v>0.875</c:v>
                </c:pt>
                <c:pt idx="7">
                  <c:v>0.66666666666666663</c:v>
                </c:pt>
                <c:pt idx="8">
                  <c:v>0.88235294117647056</c:v>
                </c:pt>
                <c:pt idx="9">
                  <c:v>1</c:v>
                </c:pt>
                <c:pt idx="10">
                  <c:v>1</c:v>
                </c:pt>
                <c:pt idx="11">
                  <c:v>0.92307692307692313</c:v>
                </c:pt>
                <c:pt idx="12">
                  <c:v>0.6</c:v>
                </c:pt>
                <c:pt idx="13">
                  <c:v>0.89473684210526316</c:v>
                </c:pt>
                <c:pt idx="14">
                  <c:v>0.90877192982456145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88-4254-AB43-A7FAC494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1994036752"/>
        <c:axId val="1994020112"/>
        <c:axId val="1879649648"/>
      </c:bar3DChart>
      <c:catAx>
        <c:axId val="199403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4020112"/>
        <c:crosses val="autoZero"/>
        <c:auto val="1"/>
        <c:lblAlgn val="ctr"/>
        <c:lblOffset val="100"/>
        <c:noMultiLvlLbl val="0"/>
      </c:catAx>
      <c:valAx>
        <c:axId val="199402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4036752"/>
        <c:crosses val="autoZero"/>
        <c:crossBetween val="between"/>
      </c:valAx>
      <c:serAx>
        <c:axId val="1879649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4020112"/>
        <c:crosses val="autoZero"/>
      </c:ser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mailto:atencionalusuario@itp.edu.c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tificacionesjudiciales@itp.edu.co" TargetMode="Externa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7393" y="413238"/>
            <a:ext cx="52314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Informe de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Peticiones, Quejas,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Reclamos,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(PQRSD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Abril/2024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93" y="2411077"/>
            <a:ext cx="4248727" cy="4018756"/>
          </a:xfrm>
          <a:prstGeom prst="rect">
            <a:avLst/>
          </a:prstGeom>
        </p:spPr>
      </p:pic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199" y="261352"/>
            <a:ext cx="8662004" cy="238827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/>
              <a:t>          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El </a:t>
            </a:r>
            <a:r>
              <a:rPr lang="es-CO" dirty="0"/>
              <a:t>presente documento corresponde al Informe de Peticiones, Quejas,</a:t>
            </a:r>
          </a:p>
          <a:p>
            <a:pPr algn="just"/>
            <a:r>
              <a:rPr lang="es-CO" dirty="0" smtClean="0"/>
              <a:t>             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</a:t>
            </a:r>
            <a:endParaRPr lang="es-CO" dirty="0"/>
          </a:p>
          <a:p>
            <a:pPr algn="just"/>
            <a:r>
              <a:rPr lang="es-CO" dirty="0" smtClean="0"/>
              <a:t>              Oficina de atención al usuario del Instituto Tecnológico del Putumayo </a:t>
            </a:r>
            <a:endParaRPr lang="es-CO" dirty="0"/>
          </a:p>
          <a:p>
            <a:pPr algn="just"/>
            <a:r>
              <a:rPr lang="es-CO" dirty="0" smtClean="0"/>
              <a:t>              Correspondiente al mes de abril de 2024.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 De </a:t>
            </a:r>
            <a:r>
              <a:rPr lang="es-CO" dirty="0"/>
              <a:t>acuerdo con los datos </a:t>
            </a:r>
            <a:r>
              <a:rPr lang="es-CO" dirty="0" smtClean="0"/>
              <a:t>arrojados por </a:t>
            </a:r>
            <a:r>
              <a:rPr lang="es-CO" dirty="0"/>
              <a:t>los canales de </a:t>
            </a:r>
            <a:r>
              <a:rPr lang="es-CO" dirty="0" smtClean="0"/>
              <a:t>atención, 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durante </a:t>
            </a:r>
            <a:r>
              <a:rPr lang="es-CO" dirty="0"/>
              <a:t>en el mes de </a:t>
            </a:r>
            <a:r>
              <a:rPr lang="es-CO" dirty="0" smtClean="0"/>
              <a:t>abril, </a:t>
            </a:r>
            <a:r>
              <a:rPr lang="es-CO" dirty="0"/>
              <a:t>se </a:t>
            </a:r>
            <a:r>
              <a:rPr lang="es-CO" dirty="0">
                <a:solidFill>
                  <a:schemeClr val="tx1"/>
                </a:solidFill>
              </a:rPr>
              <a:t>recibieron </a:t>
            </a:r>
            <a:r>
              <a:rPr lang="es-CO" dirty="0" smtClean="0">
                <a:solidFill>
                  <a:schemeClr val="tx1"/>
                </a:solidFill>
              </a:rPr>
              <a:t>(284) </a:t>
            </a:r>
            <a:r>
              <a:rPr lang="es-CO" dirty="0" smtClean="0"/>
              <a:t>PQRSD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garantizando el registro del 100% y </a:t>
            </a:r>
            <a:r>
              <a:rPr lang="es-CO" dirty="0"/>
              <a:t>teniendo en cuenta lo reportado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les </a:t>
            </a:r>
            <a:r>
              <a:rPr lang="es-CO" dirty="0"/>
              <a:t>fue asignado </a:t>
            </a:r>
            <a:r>
              <a:rPr lang="es-CO" dirty="0" smtClean="0"/>
              <a:t>su </a:t>
            </a:r>
            <a:r>
              <a:rPr lang="es-CO" dirty="0"/>
              <a:t>trámite, </a:t>
            </a:r>
            <a:r>
              <a:rPr lang="es-CO" dirty="0" smtClean="0"/>
              <a:t>no se negó </a:t>
            </a:r>
            <a:r>
              <a:rPr lang="es-CO" dirty="0"/>
              <a:t>el acceso a ninguna de ellas.</a:t>
            </a:r>
          </a:p>
          <a:p>
            <a:pPr algn="just"/>
            <a:r>
              <a:rPr lang="es-CO" dirty="0" smtClean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987" y="387927"/>
            <a:ext cx="944097" cy="2111393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59884E-D2C2-41FD-80B7-6949F84F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18" y="261353"/>
            <a:ext cx="1906177" cy="2015660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7BDE64C-E863-4924-9424-BCF2EDFB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512" y="526517"/>
            <a:ext cx="1529529" cy="1464920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2554987" y="80749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5906102" y="3798327"/>
            <a:ext cx="6270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35" y="2953502"/>
            <a:ext cx="3236442" cy="2942543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921997" y="3912623"/>
            <a:ext cx="31231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582682"/>
              </p:ext>
            </p:extLst>
          </p:nvPr>
        </p:nvGraphicFramePr>
        <p:xfrm>
          <a:off x="5101370" y="3010755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8" y="67074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9" y="385476"/>
            <a:ext cx="10601725" cy="2670034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618326"/>
            <a:ext cx="973683" cy="2204334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790098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C74189-4BAA-4563-9537-543388EA0EB0}"/>
              </a:ext>
            </a:extLst>
          </p:cNvPr>
          <p:cNvSpPr txBox="1">
            <a:spLocks/>
          </p:cNvSpPr>
          <p:nvPr/>
        </p:nvSpPr>
        <p:spPr>
          <a:xfrm>
            <a:off x="5243525" y="504685"/>
            <a:ext cx="3317730" cy="2585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0"/>
              </a:spcBef>
            </a:pPr>
            <a:r>
              <a:rPr lang="es-E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2975" y="99356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8" y="3152277"/>
            <a:ext cx="10601726" cy="2779098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3313538"/>
            <a:ext cx="937937" cy="2376188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6" y="365405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46" y="3845686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12590" y="4042249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655476" y="439694"/>
            <a:ext cx="4101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 smtClean="0"/>
              <a:t>El </a:t>
            </a:r>
            <a:r>
              <a:rPr lang="es-CO" sz="1200" dirty="0"/>
              <a:t>90% de las llamadas recibidas indica que el canal de atención está siendo utilizado mayormente por los clientes, y el equipo de atención está gestionando eficientemente la mayoría de las consultas.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801682" y="3263082"/>
            <a:ext cx="4136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El 97% de las solicitudes recibidas </a:t>
            </a:r>
            <a:r>
              <a:rPr lang="es-CO" sz="1200" dirty="0" smtClean="0"/>
              <a:t>fueron </a:t>
            </a:r>
            <a:r>
              <a:rPr lang="es-CO" sz="1200" dirty="0"/>
              <a:t>por correo </a:t>
            </a:r>
            <a:r>
              <a:rPr lang="es-CO" sz="1200" dirty="0" smtClean="0"/>
              <a:t>electrónico </a:t>
            </a:r>
            <a:r>
              <a:rPr lang="es-CO" sz="1200" dirty="0" smtClean="0">
                <a:hlinkClick r:id="rId2"/>
              </a:rPr>
              <a:t>atencionalusuario@itp.edu.co</a:t>
            </a:r>
            <a:r>
              <a:rPr lang="es-CO" sz="1200" dirty="0" smtClean="0"/>
              <a:t> lo </a:t>
            </a:r>
            <a:r>
              <a:rPr lang="es-CO" sz="1200" dirty="0"/>
              <a:t>que muestra que la mayoría de los usuarios prefieren este canal. Las notificaciones judiciales por correo electrónico representaron el 3%. En total, ambos canales virtuales abarcaron el 100% de las solicitudes en abril de </a:t>
            </a:r>
            <a:r>
              <a:rPr lang="es-CO" sz="1200" dirty="0" smtClean="0"/>
              <a:t>2024.</a:t>
            </a:r>
            <a:endParaRPr lang="es-CO" sz="1200" dirty="0"/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30101"/>
              </p:ext>
            </p:extLst>
          </p:nvPr>
        </p:nvGraphicFramePr>
        <p:xfrm>
          <a:off x="1164529" y="478045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28601"/>
              </p:ext>
            </p:extLst>
          </p:nvPr>
        </p:nvGraphicFramePr>
        <p:xfrm>
          <a:off x="5747678" y="1343457"/>
          <a:ext cx="4191000" cy="132397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53815207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31041167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003313118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ATENCIÓN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1715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RECIBIDAS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720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8563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PERDIDAS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346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LLAMADAS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716218"/>
                  </a:ext>
                </a:extLst>
              </a:tr>
            </a:tbl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486229"/>
              </p:ext>
            </p:extLst>
          </p:nvPr>
        </p:nvGraphicFramePr>
        <p:xfrm>
          <a:off x="1414981" y="3093861"/>
          <a:ext cx="4343401" cy="26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42589"/>
              </p:ext>
            </p:extLst>
          </p:nvPr>
        </p:nvGraphicFramePr>
        <p:xfrm>
          <a:off x="5801683" y="4646438"/>
          <a:ext cx="4180296" cy="1066800"/>
        </p:xfrm>
        <a:graphic>
          <a:graphicData uri="http://schemas.openxmlformats.org/drawingml/2006/table">
            <a:tbl>
              <a:tblPr/>
              <a:tblGrid>
                <a:gridCol w="2075564">
                  <a:extLst>
                    <a:ext uri="{9D8B030D-6E8A-4147-A177-3AD203B41FA5}">
                      <a16:colId xmlns:a16="http://schemas.microsoft.com/office/drawing/2014/main" val="3237651808"/>
                    </a:ext>
                  </a:extLst>
                </a:gridCol>
                <a:gridCol w="868623">
                  <a:extLst>
                    <a:ext uri="{9D8B030D-6E8A-4147-A177-3AD203B41FA5}">
                      <a16:colId xmlns:a16="http://schemas.microsoft.com/office/drawing/2014/main" val="2430017869"/>
                    </a:ext>
                  </a:extLst>
                </a:gridCol>
                <a:gridCol w="1236109">
                  <a:extLst>
                    <a:ext uri="{9D8B030D-6E8A-4147-A177-3AD203B41FA5}">
                      <a16:colId xmlns:a16="http://schemas.microsoft.com/office/drawing/2014/main" val="201011623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ATENCIÓN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470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atencionalusuario@itp.edu.co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4564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notificacionesjudiciales@itp.edu.co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665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VIRTUAL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7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CBE94ECF-D8EB-43AB-9E04-F7BAFD2CA675}"/>
              </a:ext>
            </a:extLst>
          </p:cNvPr>
          <p:cNvSpPr txBox="1"/>
          <p:nvPr/>
        </p:nvSpPr>
        <p:spPr>
          <a:xfrm>
            <a:off x="1147876" y="265309"/>
            <a:ext cx="890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PQRSD </a:t>
            </a:r>
          </a:p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recibidas por modalidad de petición  </a:t>
            </a:r>
            <a:endParaRPr lang="es-ES" sz="20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55641" y="1134741"/>
            <a:ext cx="3287160" cy="1716761"/>
            <a:chOff x="780907" y="1917832"/>
            <a:chExt cx="3287160" cy="171676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CC54A79-6517-4AD0-A7EF-0568FBC5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163" y="1917832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A2E50C-38B2-4E39-B969-A9AC3BC4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07" y="1950359"/>
              <a:ext cx="878256" cy="1168841"/>
            </a:xfrm>
            <a:custGeom>
              <a:avLst/>
              <a:gdLst>
                <a:gd name="T0" fmla="*/ 1785 w 1786"/>
                <a:gd name="T1" fmla="*/ 2218 h 2379"/>
                <a:gd name="T2" fmla="*/ 1785 w 1786"/>
                <a:gd name="T3" fmla="*/ 2218 h 2379"/>
                <a:gd name="T4" fmla="*/ 1189 w 1786"/>
                <a:gd name="T5" fmla="*/ 2378 h 2379"/>
                <a:gd name="T6" fmla="*/ 1189 w 1786"/>
                <a:gd name="T7" fmla="*/ 2378 h 2379"/>
                <a:gd name="T8" fmla="*/ 0 w 1786"/>
                <a:gd name="T9" fmla="*/ 1189 h 2379"/>
                <a:gd name="T10" fmla="*/ 0 w 1786"/>
                <a:gd name="T11" fmla="*/ 1189 h 2379"/>
                <a:gd name="T12" fmla="*/ 1189 w 1786"/>
                <a:gd name="T13" fmla="*/ 0 h 2379"/>
                <a:gd name="T14" fmla="*/ 1189 w 1786"/>
                <a:gd name="T15" fmla="*/ 0 h 2379"/>
                <a:gd name="T16" fmla="*/ 1785 w 1786"/>
                <a:gd name="T17" fmla="*/ 160 h 2379"/>
                <a:gd name="T18" fmla="*/ 1785 w 1786"/>
                <a:gd name="T19" fmla="*/ 221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6" h="2379">
                  <a:moveTo>
                    <a:pt x="1785" y="2218"/>
                  </a:moveTo>
                  <a:lnTo>
                    <a:pt x="1785" y="2218"/>
                  </a:lnTo>
                  <a:cubicBezTo>
                    <a:pt x="1612" y="2316"/>
                    <a:pt x="1403" y="2378"/>
                    <a:pt x="1189" y="2378"/>
                  </a:cubicBezTo>
                  <a:lnTo>
                    <a:pt x="1189" y="2378"/>
                  </a:lnTo>
                  <a:cubicBezTo>
                    <a:pt x="532" y="2378"/>
                    <a:pt x="0" y="1846"/>
                    <a:pt x="0" y="1189"/>
                  </a:cubicBezTo>
                  <a:lnTo>
                    <a:pt x="0" y="1189"/>
                  </a:lnTo>
                  <a:cubicBezTo>
                    <a:pt x="0" y="532"/>
                    <a:pt x="532" y="0"/>
                    <a:pt x="1189" y="0"/>
                  </a:cubicBezTo>
                  <a:lnTo>
                    <a:pt x="1189" y="0"/>
                  </a:lnTo>
                  <a:cubicBezTo>
                    <a:pt x="1406" y="0"/>
                    <a:pt x="1610" y="59"/>
                    <a:pt x="1785" y="160"/>
                  </a:cubicBezTo>
                  <a:lnTo>
                    <a:pt x="1785" y="22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ABB8CDE-52B6-4869-943A-E9A31A1A0B9F}"/>
                </a:ext>
              </a:extLst>
            </p:cNvPr>
            <p:cNvSpPr txBox="1"/>
            <p:nvPr/>
          </p:nvSpPr>
          <p:spPr>
            <a:xfrm>
              <a:off x="1027491" y="2199131"/>
              <a:ext cx="505268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7E8788B-BB4B-4B6B-90BC-C204B2AAD379}"/>
                </a:ext>
              </a:extLst>
            </p:cNvPr>
            <p:cNvSpPr txBox="1">
              <a:spLocks/>
            </p:cNvSpPr>
            <p:nvPr/>
          </p:nvSpPr>
          <p:spPr>
            <a:xfrm>
              <a:off x="1938930" y="2532709"/>
              <a:ext cx="1854658" cy="8771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PETICIONES DE </a:t>
              </a:r>
              <a:r>
                <a:rPr lang="es-CO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INFORMACION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kumimoji="0" lang="es-C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32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19%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47EE9595-8053-4D3F-B95C-8C3F830B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241" y="1169669"/>
            <a:ext cx="2408904" cy="171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493ED3D-50FF-4D52-8C34-6A1D5377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68" y="1355371"/>
            <a:ext cx="587672" cy="1175345"/>
          </a:xfrm>
          <a:custGeom>
            <a:avLst/>
            <a:gdLst>
              <a:gd name="T0" fmla="*/ 1194 w 1195"/>
              <a:gd name="T1" fmla="*/ 2388 h 2389"/>
              <a:gd name="T2" fmla="*/ 1194 w 1195"/>
              <a:gd name="T3" fmla="*/ 2388 h 2389"/>
              <a:gd name="T4" fmla="*/ 0 w 1195"/>
              <a:gd name="T5" fmla="*/ 1194 h 2389"/>
              <a:gd name="T6" fmla="*/ 0 w 1195"/>
              <a:gd name="T7" fmla="*/ 1194 h 2389"/>
              <a:gd name="T8" fmla="*/ 1194 w 1195"/>
              <a:gd name="T9" fmla="*/ 0 h 2389"/>
              <a:gd name="T10" fmla="*/ 1194 w 1195"/>
              <a:gd name="T11" fmla="*/ 2388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5" h="2389">
                <a:moveTo>
                  <a:pt x="1194" y="2388"/>
                </a:moveTo>
                <a:lnTo>
                  <a:pt x="1194" y="2388"/>
                </a:lnTo>
                <a:cubicBezTo>
                  <a:pt x="535" y="2388"/>
                  <a:pt x="0" y="1853"/>
                  <a:pt x="0" y="1194"/>
                </a:cubicBezTo>
                <a:lnTo>
                  <a:pt x="0" y="1194"/>
                </a:lnTo>
                <a:cubicBezTo>
                  <a:pt x="0" y="535"/>
                  <a:pt x="535" y="0"/>
                  <a:pt x="1194" y="0"/>
                </a:cubicBezTo>
                <a:lnTo>
                  <a:pt x="1194" y="238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ED0BD1C-BB58-45A8-80DA-294A9AEBC031}"/>
              </a:ext>
            </a:extLst>
          </p:cNvPr>
          <p:cNvSpPr txBox="1"/>
          <p:nvPr/>
        </p:nvSpPr>
        <p:spPr>
          <a:xfrm>
            <a:off x="4027595" y="1348322"/>
            <a:ext cx="692818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FD9365-C691-452E-B625-5E86CD0A3EE2}"/>
              </a:ext>
            </a:extLst>
          </p:cNvPr>
          <p:cNvSpPr txBox="1">
            <a:spLocks/>
          </p:cNvSpPr>
          <p:nvPr/>
        </p:nvSpPr>
        <p:spPr>
          <a:xfrm>
            <a:off x="4774744" y="1784546"/>
            <a:ext cx="2113145" cy="10156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PETICIONES DE 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INTERES 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GENERAL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63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38%</a:t>
            </a:r>
            <a:endParaRPr lang="es-CO" sz="1400" b="1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45514" y="1169669"/>
            <a:ext cx="3171328" cy="1716761"/>
            <a:chOff x="7932443" y="1668904"/>
            <a:chExt cx="3171328" cy="1716761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8EA2AD-9D73-4D17-BC66-15AAC41E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500" y="1668904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FC6F0CB-2C07-4833-9AF5-74B0B1B9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40" y="1917832"/>
              <a:ext cx="728628" cy="1099448"/>
            </a:xfrm>
            <a:custGeom>
              <a:avLst/>
              <a:gdLst>
                <a:gd name="T0" fmla="*/ 1481 w 1482"/>
                <a:gd name="T1" fmla="*/ 2174 h 2237"/>
                <a:gd name="T2" fmla="*/ 1481 w 1482"/>
                <a:gd name="T3" fmla="*/ 2174 h 2237"/>
                <a:gd name="T4" fmla="*/ 1118 w 1482"/>
                <a:gd name="T5" fmla="*/ 2236 h 2237"/>
                <a:gd name="T6" fmla="*/ 1118 w 1482"/>
                <a:gd name="T7" fmla="*/ 2236 h 2237"/>
                <a:gd name="T8" fmla="*/ 0 w 1482"/>
                <a:gd name="T9" fmla="*/ 1118 h 2237"/>
                <a:gd name="T10" fmla="*/ 0 w 1482"/>
                <a:gd name="T11" fmla="*/ 1118 h 2237"/>
                <a:gd name="T12" fmla="*/ 1118 w 1482"/>
                <a:gd name="T13" fmla="*/ 0 h 2237"/>
                <a:gd name="T14" fmla="*/ 1118 w 1482"/>
                <a:gd name="T15" fmla="*/ 0 h 2237"/>
                <a:gd name="T16" fmla="*/ 1481 w 1482"/>
                <a:gd name="T17" fmla="*/ 60 h 2237"/>
                <a:gd name="T18" fmla="*/ 1481 w 1482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2" h="2237">
                  <a:moveTo>
                    <a:pt x="1481" y="2174"/>
                  </a:moveTo>
                  <a:lnTo>
                    <a:pt x="1481" y="2174"/>
                  </a:lnTo>
                  <a:cubicBezTo>
                    <a:pt x="1367" y="2214"/>
                    <a:pt x="1243" y="2236"/>
                    <a:pt x="1118" y="2236"/>
                  </a:cubicBezTo>
                  <a:lnTo>
                    <a:pt x="1118" y="2236"/>
                  </a:lnTo>
                  <a:cubicBezTo>
                    <a:pt x="500" y="2236"/>
                    <a:pt x="0" y="1735"/>
                    <a:pt x="0" y="1118"/>
                  </a:cubicBezTo>
                  <a:lnTo>
                    <a:pt x="0" y="1118"/>
                  </a:lnTo>
                  <a:cubicBezTo>
                    <a:pt x="0" y="500"/>
                    <a:pt x="500" y="0"/>
                    <a:pt x="1118" y="0"/>
                  </a:cubicBezTo>
                  <a:lnTo>
                    <a:pt x="1118" y="0"/>
                  </a:lnTo>
                  <a:cubicBezTo>
                    <a:pt x="1245" y="0"/>
                    <a:pt x="1368" y="21"/>
                    <a:pt x="1481" y="60"/>
                  </a:cubicBezTo>
                  <a:lnTo>
                    <a:pt x="1481" y="2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1B19456-24B4-409B-921B-885C6B1E9723}"/>
                </a:ext>
              </a:extLst>
            </p:cNvPr>
            <p:cNvSpPr txBox="1"/>
            <p:nvPr/>
          </p:nvSpPr>
          <p:spPr>
            <a:xfrm>
              <a:off x="7932443" y="1958989"/>
              <a:ext cx="715260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B9CA683-ADE5-4933-863E-5D36955C4BB2}"/>
                </a:ext>
              </a:extLst>
            </p:cNvPr>
            <p:cNvSpPr txBox="1">
              <a:spLocks/>
            </p:cNvSpPr>
            <p:nvPr/>
          </p:nvSpPr>
          <p:spPr>
            <a:xfrm>
              <a:off x="8852867" y="2230866"/>
              <a:ext cx="2250904" cy="6555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QUEJAS 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0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lang="es-ES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8695" y="3010504"/>
            <a:ext cx="3144850" cy="1716762"/>
            <a:chOff x="955744" y="4448511"/>
            <a:chExt cx="3144850" cy="17167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0FE4677-7FF2-478B-889A-FF67E6B8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90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AE75B3E-B8B8-4401-B6FD-505A943F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27" y="4585902"/>
              <a:ext cx="730797" cy="1099446"/>
            </a:xfrm>
            <a:custGeom>
              <a:avLst/>
              <a:gdLst>
                <a:gd name="T0" fmla="*/ 1483 w 1484"/>
                <a:gd name="T1" fmla="*/ 2174 h 2237"/>
                <a:gd name="T2" fmla="*/ 1483 w 1484"/>
                <a:gd name="T3" fmla="*/ 2174 h 2237"/>
                <a:gd name="T4" fmla="*/ 1118 w 1484"/>
                <a:gd name="T5" fmla="*/ 2236 h 2237"/>
                <a:gd name="T6" fmla="*/ 1118 w 1484"/>
                <a:gd name="T7" fmla="*/ 2236 h 2237"/>
                <a:gd name="T8" fmla="*/ 0 w 1484"/>
                <a:gd name="T9" fmla="*/ 1117 h 2237"/>
                <a:gd name="T10" fmla="*/ 0 w 1484"/>
                <a:gd name="T11" fmla="*/ 1117 h 2237"/>
                <a:gd name="T12" fmla="*/ 1118 w 1484"/>
                <a:gd name="T13" fmla="*/ 0 h 2237"/>
                <a:gd name="T14" fmla="*/ 1118 w 1484"/>
                <a:gd name="T15" fmla="*/ 0 h 2237"/>
                <a:gd name="T16" fmla="*/ 1482 w 1484"/>
                <a:gd name="T17" fmla="*/ 60 h 2237"/>
                <a:gd name="T18" fmla="*/ 1483 w 1484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4" h="2237">
                  <a:moveTo>
                    <a:pt x="1483" y="2174"/>
                  </a:moveTo>
                  <a:lnTo>
                    <a:pt x="1483" y="2174"/>
                  </a:lnTo>
                  <a:cubicBezTo>
                    <a:pt x="1367" y="2213"/>
                    <a:pt x="1244" y="2236"/>
                    <a:pt x="1118" y="2236"/>
                  </a:cubicBezTo>
                  <a:lnTo>
                    <a:pt x="1118" y="2236"/>
                  </a:lnTo>
                  <a:cubicBezTo>
                    <a:pt x="501" y="2236"/>
                    <a:pt x="0" y="1735"/>
                    <a:pt x="0" y="1117"/>
                  </a:cubicBezTo>
                  <a:lnTo>
                    <a:pt x="0" y="1117"/>
                  </a:lnTo>
                  <a:cubicBezTo>
                    <a:pt x="0" y="499"/>
                    <a:pt x="501" y="0"/>
                    <a:pt x="1118" y="0"/>
                  </a:cubicBezTo>
                  <a:lnTo>
                    <a:pt x="1118" y="0"/>
                  </a:lnTo>
                  <a:cubicBezTo>
                    <a:pt x="1246" y="0"/>
                    <a:pt x="1368" y="20"/>
                    <a:pt x="1482" y="60"/>
                  </a:cubicBezTo>
                  <a:lnTo>
                    <a:pt x="1483" y="217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DF34DC6-B348-43B3-A58D-59BEF752D813}"/>
                </a:ext>
              </a:extLst>
            </p:cNvPr>
            <p:cNvSpPr txBox="1"/>
            <p:nvPr/>
          </p:nvSpPr>
          <p:spPr>
            <a:xfrm>
              <a:off x="955744" y="4568222"/>
              <a:ext cx="769763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100BD07C-5F6D-496F-B6C6-97C6D42CB4DD}"/>
                </a:ext>
              </a:extLst>
            </p:cNvPr>
            <p:cNvSpPr txBox="1">
              <a:spLocks/>
            </p:cNvSpPr>
            <p:nvPr/>
          </p:nvSpPr>
          <p:spPr>
            <a:xfrm>
              <a:off x="1813543" y="4695930"/>
              <a:ext cx="2235452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RECLAMOS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886687" y="3032955"/>
            <a:ext cx="3132458" cy="1716762"/>
            <a:chOff x="4335949" y="4448511"/>
            <a:chExt cx="3132458" cy="17167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D1CF841-6204-43DD-9919-89156C7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429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3F9F80-C3B2-4D13-9DDE-23F1EA75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949" y="4725443"/>
              <a:ext cx="830548" cy="1105952"/>
            </a:xfrm>
            <a:custGeom>
              <a:avLst/>
              <a:gdLst>
                <a:gd name="T0" fmla="*/ 1686 w 1687"/>
                <a:gd name="T1" fmla="*/ 2094 h 2247"/>
                <a:gd name="T2" fmla="*/ 1686 w 1687"/>
                <a:gd name="T3" fmla="*/ 2094 h 2247"/>
                <a:gd name="T4" fmla="*/ 1123 w 1687"/>
                <a:gd name="T5" fmla="*/ 2246 h 2247"/>
                <a:gd name="T6" fmla="*/ 1123 w 1687"/>
                <a:gd name="T7" fmla="*/ 2246 h 2247"/>
                <a:gd name="T8" fmla="*/ 0 w 1687"/>
                <a:gd name="T9" fmla="*/ 1123 h 2247"/>
                <a:gd name="T10" fmla="*/ 0 w 1687"/>
                <a:gd name="T11" fmla="*/ 1123 h 2247"/>
                <a:gd name="T12" fmla="*/ 1123 w 1687"/>
                <a:gd name="T13" fmla="*/ 0 h 2247"/>
                <a:gd name="T14" fmla="*/ 1123 w 1687"/>
                <a:gd name="T15" fmla="*/ 0 h 2247"/>
                <a:gd name="T16" fmla="*/ 1686 w 1687"/>
                <a:gd name="T17" fmla="*/ 151 h 2247"/>
                <a:gd name="T18" fmla="*/ 1686 w 1687"/>
                <a:gd name="T19" fmla="*/ 209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7" h="2247">
                  <a:moveTo>
                    <a:pt x="1686" y="2094"/>
                  </a:moveTo>
                  <a:lnTo>
                    <a:pt x="1686" y="2094"/>
                  </a:lnTo>
                  <a:cubicBezTo>
                    <a:pt x="1522" y="2188"/>
                    <a:pt x="1325" y="2246"/>
                    <a:pt x="1123" y="2246"/>
                  </a:cubicBezTo>
                  <a:lnTo>
                    <a:pt x="1123" y="2246"/>
                  </a:lnTo>
                  <a:cubicBezTo>
                    <a:pt x="503" y="2246"/>
                    <a:pt x="0" y="1743"/>
                    <a:pt x="0" y="1123"/>
                  </a:cubicBezTo>
                  <a:lnTo>
                    <a:pt x="0" y="1123"/>
                  </a:lnTo>
                  <a:cubicBezTo>
                    <a:pt x="0" y="503"/>
                    <a:pt x="503" y="0"/>
                    <a:pt x="1123" y="0"/>
                  </a:cubicBezTo>
                  <a:lnTo>
                    <a:pt x="1123" y="0"/>
                  </a:lnTo>
                  <a:cubicBezTo>
                    <a:pt x="1328" y="0"/>
                    <a:pt x="1521" y="55"/>
                    <a:pt x="1686" y="151"/>
                  </a:cubicBezTo>
                  <a:lnTo>
                    <a:pt x="1686" y="20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2287C18-F7CC-43B1-AE12-8B04FD860A8B}"/>
                </a:ext>
              </a:extLst>
            </p:cNvPr>
            <p:cNvSpPr txBox="1"/>
            <p:nvPr/>
          </p:nvSpPr>
          <p:spPr>
            <a:xfrm>
              <a:off x="4355571" y="4729811"/>
              <a:ext cx="753732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5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0C03989B-C1DB-4F9F-983A-B4F94031C634}"/>
                </a:ext>
              </a:extLst>
            </p:cNvPr>
            <p:cNvSpPr txBox="1">
              <a:spLocks/>
            </p:cNvSpPr>
            <p:nvPr/>
          </p:nvSpPr>
          <p:spPr>
            <a:xfrm>
              <a:off x="5290914" y="4914081"/>
              <a:ext cx="2177493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  SUGERENCIAS 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6283" y="3065083"/>
            <a:ext cx="3037192" cy="1716762"/>
            <a:chOff x="8025767" y="4253200"/>
            <a:chExt cx="3037192" cy="1716762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025767" y="4479921"/>
              <a:ext cx="750526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6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5"/>
              <a:ext cx="1854658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DENUNCIAS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6181" y="4781845"/>
            <a:ext cx="2955765" cy="1547497"/>
            <a:chOff x="8107194" y="4253200"/>
            <a:chExt cx="2955765" cy="1716762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107519" y="4479921"/>
              <a:ext cx="668774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4"/>
              <a:ext cx="1854658" cy="103456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OTRO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42%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33" y="4928136"/>
            <a:ext cx="1621012" cy="1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28584" y="3098796"/>
            <a:ext cx="96716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Peticiones de información (32 - 19%): Una quinta parte de las solicitudes son peticiones de información, lo que sugiere que los usuarios buscan aclaraciones o detalles específicos sobre productos o servicios</a:t>
            </a:r>
            <a:r>
              <a:rPr lang="es-CO" dirty="0" smtClean="0"/>
              <a:t>. Peticiones </a:t>
            </a:r>
            <a:r>
              <a:rPr lang="es-CO" dirty="0"/>
              <a:t>de interés particular (63 - 38%): La mayoría de las solicitudes son de interés particular, lo que indica que los usuarios tienen solicitudes o necesidades específicas, posiblemente relacionadas con casos individuales</a:t>
            </a:r>
            <a:r>
              <a:rPr lang="es-CO" dirty="0" smtClean="0"/>
              <a:t>. Quejas </a:t>
            </a:r>
            <a:r>
              <a:rPr lang="es-CO" dirty="0"/>
              <a:t>(0 - 0%), Reclamos (0 - 0%), Sugerencias (0 - 0%), Denuncias (0 - 0%): No se registraron quejas, reclamos, sugerencias o denuncias, lo que sugiere que no hubo conflictos o problemas importantes que los usuarios quisieran expresar</a:t>
            </a:r>
            <a:r>
              <a:rPr lang="es-CO" dirty="0" smtClean="0"/>
              <a:t>. Otro </a:t>
            </a:r>
            <a:r>
              <a:rPr lang="es-CO" dirty="0"/>
              <a:t>(70 - 42%): Un porcentaje significativo de las solicitudes (42%) pertenece a la categoría "Otro", lo que puede </a:t>
            </a:r>
            <a:r>
              <a:rPr lang="es-CO" dirty="0" smtClean="0"/>
              <a:t>incluir invitaciones</a:t>
            </a:r>
            <a:r>
              <a:rPr lang="es-CO" dirty="0"/>
              <a:t>, publicidad de productos, </a:t>
            </a:r>
            <a:r>
              <a:rPr lang="es-CO" dirty="0" err="1"/>
              <a:t>brochure</a:t>
            </a:r>
            <a:r>
              <a:rPr lang="es-CO" dirty="0"/>
              <a:t> digitales, información de capacitaciones, entre otros</a:t>
            </a:r>
            <a:r>
              <a:rPr lang="es-CO" dirty="0" smtClean="0"/>
              <a:t>. 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mayoría de las solicitudes son peticiones de información o de interés particular, mientras que no hubo quejas ni denuncias. </a:t>
            </a:r>
            <a:endParaRPr lang="es-CO" sz="20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527191"/>
              </p:ext>
            </p:extLst>
          </p:nvPr>
        </p:nvGraphicFramePr>
        <p:xfrm>
          <a:off x="2024795" y="361217"/>
          <a:ext cx="6735641" cy="261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516" y="248776"/>
            <a:ext cx="29851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800" dirty="0">
                <a:latin typeface="MyriadPro-Regular" panose="020B0503030403020204" pitchFamily="34" charset="0"/>
              </a:rPr>
              <a:t>P Q R S 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3994727" y="433442"/>
            <a:ext cx="29371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MyriadPro-Regular" panose="020B0503030403020204" pitchFamily="34" charset="0"/>
              </a:rPr>
              <a:t>asignadas a dependencias</a:t>
            </a:r>
          </a:p>
          <a:p>
            <a:r>
              <a:rPr lang="es-CO" sz="1700" dirty="0">
                <a:latin typeface="MyriadPro-Regular" panose="020B0503030403020204" pitchFamily="34" charset="0"/>
              </a:rPr>
              <a:t>y grupos internos de trabajo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59003"/>
              </p:ext>
            </p:extLst>
          </p:nvPr>
        </p:nvGraphicFramePr>
        <p:xfrm>
          <a:off x="786571" y="1112556"/>
          <a:ext cx="5676899" cy="3202305"/>
        </p:xfrm>
        <a:graphic>
          <a:graphicData uri="http://schemas.openxmlformats.org/drawingml/2006/table">
            <a:tbl>
              <a:tblPr/>
              <a:tblGrid>
                <a:gridCol w="330015">
                  <a:extLst>
                    <a:ext uri="{9D8B030D-6E8A-4147-A177-3AD203B41FA5}">
                      <a16:colId xmlns:a16="http://schemas.microsoft.com/office/drawing/2014/main" val="620018944"/>
                    </a:ext>
                  </a:extLst>
                </a:gridCol>
                <a:gridCol w="1942014">
                  <a:extLst>
                    <a:ext uri="{9D8B030D-6E8A-4147-A177-3AD203B41FA5}">
                      <a16:colId xmlns:a16="http://schemas.microsoft.com/office/drawing/2014/main" val="3867084577"/>
                    </a:ext>
                  </a:extLst>
                </a:gridCol>
                <a:gridCol w="863117">
                  <a:extLst>
                    <a:ext uri="{9D8B030D-6E8A-4147-A177-3AD203B41FA5}">
                      <a16:colId xmlns:a16="http://schemas.microsoft.com/office/drawing/2014/main" val="4200342866"/>
                    </a:ext>
                  </a:extLst>
                </a:gridCol>
                <a:gridCol w="875810">
                  <a:extLst>
                    <a:ext uri="{9D8B030D-6E8A-4147-A177-3AD203B41FA5}">
                      <a16:colId xmlns:a16="http://schemas.microsoft.com/office/drawing/2014/main" val="1649702469"/>
                    </a:ext>
                  </a:extLst>
                </a:gridCol>
                <a:gridCol w="875810">
                  <a:extLst>
                    <a:ext uri="{9D8B030D-6E8A-4147-A177-3AD203B41FA5}">
                      <a16:colId xmlns:a16="http://schemas.microsoft.com/office/drawing/2014/main" val="537937006"/>
                    </a:ext>
                  </a:extLst>
                </a:gridCol>
                <a:gridCol w="790133">
                  <a:extLst>
                    <a:ext uri="{9D8B030D-6E8A-4147-A177-3AD203B41FA5}">
                      <a16:colId xmlns:a16="http://schemas.microsoft.com/office/drawing/2014/main" val="34335971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50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51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977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82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29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82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09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441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73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23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26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CIECYT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295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ACADEMICO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35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UNIVERSITARIO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87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033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581340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829067"/>
              </p:ext>
            </p:extLst>
          </p:nvPr>
        </p:nvGraphicFramePr>
        <p:xfrm>
          <a:off x="6590525" y="1112556"/>
          <a:ext cx="4773099" cy="301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786571" y="4508185"/>
            <a:ext cx="8946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En general, la mayoría de las dependencias tienen un desempeño adecuado en la atención de solicitudes </a:t>
            </a:r>
            <a:r>
              <a:rPr lang="es-CO" dirty="0" smtClean="0"/>
              <a:t>con un índice del 91%. </a:t>
            </a:r>
            <a:r>
              <a:rPr lang="es-CO" dirty="0"/>
              <a:t>El reporte detalla la cantidad de solicitudes gestionadas por cada dependencia, incluyendo las atendidas y </a:t>
            </a:r>
            <a:r>
              <a:rPr lang="es-CO" dirty="0" smtClean="0"/>
              <a:t>pendientes. </a:t>
            </a:r>
            <a:endParaRPr lang="es-CO" dirty="0"/>
          </a:p>
          <a:p>
            <a:pPr algn="just"/>
            <a:endParaRPr lang="es-CO" dirty="0"/>
          </a:p>
          <a:p>
            <a:pPr algn="just"/>
            <a:r>
              <a:rPr lang="es-CO" dirty="0"/>
              <a:t>En general, los resultados evidencian una gestión efectiva de las PQRSD, aunque también resaltan oportunidades de mejora para optimizar la eficiencia del servicio y elevar la satisfacción de los usuarios.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4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19557"/>
              </p:ext>
            </p:extLst>
          </p:nvPr>
        </p:nvGraphicFramePr>
        <p:xfrm>
          <a:off x="3030416" y="3261659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608993" y="1569395"/>
            <a:ext cx="90736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La </a:t>
            </a:r>
            <a:r>
              <a:rPr lang="es-CO" dirty="0"/>
              <a:t>gestión de traslados y acceso a la información en el Instituto Tecnológico del Putumayo refleja un compromiso generalizado con la eficiencia, la transparencia y la satisfacción del cliente. Este </a:t>
            </a:r>
            <a:r>
              <a:rPr lang="es-CO" dirty="0" smtClean="0"/>
              <a:t>buen  </a:t>
            </a:r>
            <a:r>
              <a:rPr lang="es-CO" dirty="0"/>
              <a:t>nivel de desempeño </a:t>
            </a:r>
            <a:r>
              <a:rPr lang="es-CO" dirty="0" smtClean="0"/>
              <a:t>es </a:t>
            </a:r>
            <a:r>
              <a:rPr lang="es-CO" dirty="0"/>
              <a:t>fundamental para mantener un ambiente de trabajo y estudio óptimo en la institución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Respecto del PROCESO: Acción de Tutela- Derecho de </a:t>
            </a:r>
            <a:r>
              <a:rPr lang="es-CO" dirty="0" smtClean="0"/>
              <a:t>Petición - 860013104003-2024-00020, se notificó y respondió respectivamente en </a:t>
            </a:r>
            <a:r>
              <a:rPr lang="es-CO" dirty="0"/>
              <a:t>los términos de ley establecidos.  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48" y="483661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latin typeface="MyriadPro-Regular" panose="020B0503030403020204" pitchFamily="34" charset="0"/>
              </a:rPr>
              <a:t>Recomendaciones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7" y="1573823"/>
            <a:ext cx="5081955" cy="1793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05855" y="1931402"/>
            <a:ext cx="3687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Automatización del sistema</a:t>
            </a:r>
            <a:r>
              <a:rPr lang="es-CO" dirty="0"/>
              <a:t>: Implementar respuestas automáticas para solicitudes frecuentes y reducir tiempos de atención.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4" y="169103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30" y="182046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48272" y="2023930"/>
            <a:ext cx="39305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0" y="1678894"/>
            <a:ext cx="794352" cy="1583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00" y="3843209"/>
            <a:ext cx="4907991" cy="21033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9" y="3958926"/>
            <a:ext cx="1646063" cy="1700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31" y="4154014"/>
            <a:ext cx="1304657" cy="131075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167121" y="4199045"/>
            <a:ext cx="3687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/>
              <a:t>Automatización del proceso: Implementar un sistema digital que permita la gestión, trazabilidad y respuesta automática de solicitudes frecuentes.</a:t>
            </a:r>
            <a:endParaRPr lang="es-CO" dirty="0"/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128362" y="4368543"/>
            <a:ext cx="5164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716" y="3933182"/>
            <a:ext cx="759341" cy="1916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67077" t="22269" r="2044" b="41135"/>
          <a:stretch/>
        </p:blipFill>
        <p:spPr>
          <a:xfrm>
            <a:off x="1314525" y="1368750"/>
            <a:ext cx="2795954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8894</TotalTime>
  <Words>895</Words>
  <Application>Microsoft Office PowerPoint</Application>
  <PresentationFormat>Panorámica</PresentationFormat>
  <Paragraphs>223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Calibri</vt:lpstr>
      <vt:lpstr>MyriadPro-Regular</vt:lpstr>
      <vt:lpstr>League Spartan</vt:lpstr>
      <vt:lpstr>Open Sans Light</vt:lpstr>
      <vt:lpstr>Arial</vt:lpstr>
      <vt:lpstr>Times New Roman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187</cp:revision>
  <dcterms:created xsi:type="dcterms:W3CDTF">2021-09-26T15:48:41Z</dcterms:created>
  <dcterms:modified xsi:type="dcterms:W3CDTF">2025-04-01T16:08:29Z</dcterms:modified>
</cp:coreProperties>
</file>